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426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12.01.2023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12.01.2023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12.01.2023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12.01.2023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12.01.2023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12.01.2023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12.01.2023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12.01.2023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12.01.2023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12.01.2023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12.01.2023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106E36-FD25-4E2D-B0AA-010F637433A0}" type="datetimeFigureOut">
              <a:rPr lang="ru-RU" smtClean="0"/>
              <a:pPr/>
              <a:t>12.01.2023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785786" y="1714489"/>
            <a:ext cx="7672414" cy="1885962"/>
          </a:xfrm>
        </p:spPr>
        <p:txBody>
          <a:bodyPr>
            <a:normAutofit fontScale="90000"/>
          </a:bodyPr>
          <a:lstStyle/>
          <a:p>
            <a:r>
              <a:rPr lang="ru-RU" b="1" i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ЭНТОМОФАГИ ВРЕДИТЕЛЕЙ КАРТОФЕЛЯ И СВЕКЛЫ И ОВОЩНЫХ КУЛЬТУР</a:t>
            </a:r>
            <a:endParaRPr lang="ru-RU" b="1" i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Вопросы:</a:t>
            </a:r>
            <a:endParaRPr lang="ru-RU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Энтомофаги вредителей картофеля </a:t>
            </a:r>
            <a:endParaRPr lang="ru-RU" dirty="0" smtClean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Энтомофаги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вредителей свеклы </a:t>
            </a:r>
            <a:endParaRPr lang="ru-RU" dirty="0" smtClean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Энтомофаги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вредителей овощных культур</a:t>
            </a:r>
            <a:endParaRPr lang="ru-RU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1. Энтомофаги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вредителей картофеля </a:t>
            </a:r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428596" y="1600200"/>
            <a:ext cx="8572560" cy="5043510"/>
          </a:xfrm>
        </p:spPr>
        <p:txBody>
          <a:bodyPr>
            <a:normAutofit fontScale="55000" lnSpcReduction="20000"/>
          </a:bodyPr>
          <a:lstStyle/>
          <a:p>
            <a:pPr marL="0" indent="342900">
              <a:lnSpc>
                <a:spcPct val="120000"/>
              </a:lnSpc>
              <a:spcBef>
                <a:spcPts val="0"/>
              </a:spcBef>
              <a:buNone/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1.1. Энтомофаги колорадского жука </a:t>
            </a:r>
            <a:endParaRPr lang="ru-RU" b="1" dirty="0" smtClean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342900">
              <a:lnSpc>
                <a:spcPct val="120000"/>
              </a:lnSpc>
              <a:spcBef>
                <a:spcPts val="0"/>
              </a:spcBef>
              <a:buNone/>
            </a:pP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Практическое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значение в снижении численности вредителя имеют несколько американских видов полезных насекомых (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периллюс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подизус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мухи-тахины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эдовум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жужелица-лебия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), а также некоторые местные виды энтомофагов, переключающиеся на питание данным фитофагом (жужелицы, божьи коровки, златоглазки, клопы, пауки). </a:t>
            </a:r>
            <a:endParaRPr lang="ru-RU" dirty="0" smtClean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342900">
              <a:lnSpc>
                <a:spcPct val="120000"/>
              </a:lnSpc>
              <a:spcBef>
                <a:spcPts val="0"/>
              </a:spcBef>
              <a:buNone/>
            </a:pPr>
            <a:r>
              <a:rPr lang="ru-RU" b="1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Периллюс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—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Perillus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bioculatus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F. (сем.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Pentatomidae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отр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Неmiptera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). Распространен в Северной Америке. Хищный клоп, является узким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олигофагом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Полноценным кормом для него служат колорадский жук и близкие к нему виды североамериканских листоедов. На родине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периллюса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в естественных условиях зимуют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диапаузирующие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имаго под растительными остатками, под корой деревьев и в других укромных местах. Выход клопов из мест зимовки происходит ранней весной, обычно за 10 - 15 дней до появления перезимовавших особей колорадского жука. В это время хищник питается другими видами жуков-листоедов. В нашей стране акклиматизация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периллюса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осложняется отсутствием других видов жуков-листоедов американской трибы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Doryphorini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являющихся альтернативным кормом для клопа.</a:t>
            </a:r>
            <a:endParaRPr lang="ru-RU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214282" y="214290"/>
            <a:ext cx="8715436" cy="6357982"/>
          </a:xfrm>
        </p:spPr>
        <p:txBody>
          <a:bodyPr>
            <a:normAutofit fontScale="85000" lnSpcReduction="20000"/>
          </a:bodyPr>
          <a:lstStyle/>
          <a:p>
            <a:pPr marL="0" indent="342900">
              <a:lnSpc>
                <a:spcPct val="120000"/>
              </a:lnSpc>
              <a:spcBef>
                <a:spcPts val="0"/>
              </a:spcBef>
              <a:buNone/>
            </a:pP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Основные особенности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периллюса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— высокая прожорливость и хорошие поисковые способности. Самки обычно откладывают яйца на верхнюю сторону листьев растений двумя плотными рядами. Эмбриональное развитие длится 4...5 дней. Личинки 1- го возраста не питаются животной пищей, ограничиваясь водой или соком растений. Со 2- го возраста личинки становятся плотоядными, предпочитая высасывать яйца и личинок младших возрастов вредителя. За период своего развития (3...4 недели) личинка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периллюса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уничтожает до 400 яиц вредителя. Взрослые клопы также активно уничтожают яйца, а кроме того, личинок и даже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жуков.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С наступлением холодов и уменьшением светового дня клопы уходят на зимовку.</a:t>
            </a:r>
            <a:endParaRPr lang="ru-RU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214282" y="214290"/>
            <a:ext cx="8786874" cy="6357982"/>
          </a:xfrm>
        </p:spPr>
        <p:txBody>
          <a:bodyPr>
            <a:normAutofit fontScale="62500" lnSpcReduction="20000"/>
          </a:bodyPr>
          <a:lstStyle/>
          <a:p>
            <a:pPr marL="0" indent="342900">
              <a:lnSpc>
                <a:spcPct val="120000"/>
              </a:lnSpc>
              <a:spcBef>
                <a:spcPts val="0"/>
              </a:spcBef>
              <a:buNone/>
            </a:pPr>
            <a:r>
              <a:rPr lang="ru-RU" b="1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Подизус</a:t>
            </a: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—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Podisus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maculiventris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Say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(сем.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Pentatomidae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отр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Hemiptera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). Клоп средней величины с характерным для представителей этого отряда рисунком на дорсальной стороне тела. Распространен в Канаде, США, Мексике.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Подизус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— полифаг, питается многими видами насекомых, однако предпочитает личиночные стадии с мягкими покровами. Зимуют личинки и имаго клопа под корой растений, в трещинах и пнях. После выхода из диапаузы клопы питаются, затем спариваются и приступают к откладке яиц. Самки откладывают яйца на верхнюю сторону листьев группами по 15...20 шт. Средняя плодовитость — 200...300 яиц на одну самку. 31 Отродившиеся личинки первое время держатся небольшими группами, не питаются животной пищей (сосут сок растений или воду). Личинкам 2...3-го возрастов свойственно групповое питание. Хищник часто лишь накалывает свою жертву, не высосав ее полностью, бросает и нападает на следующую. Эта особенность значительно повышает эффективность энтомофага. Имаго, как и личинки, питаются яйцами, личинками и жуками вредителя, предпочитая личинок.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Подизус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обладает высокой прожорливостью. Пара взрослых особей уничтожает за I сутки более 30 личинок 2-го возраста колорадского жука.</a:t>
            </a:r>
            <a:endParaRPr lang="ru-RU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158" y="357166"/>
            <a:ext cx="8572560" cy="6215106"/>
          </a:xfrm>
        </p:spPr>
        <p:txBody>
          <a:bodyPr>
            <a:normAutofit fontScale="70000" lnSpcReduction="20000"/>
          </a:bodyPr>
          <a:lstStyle/>
          <a:p>
            <a:pPr marL="0" indent="342900">
              <a:lnSpc>
                <a:spcPct val="120000"/>
              </a:lnSpc>
              <a:spcBef>
                <a:spcPts val="0"/>
              </a:spcBef>
              <a:buNone/>
            </a:pPr>
            <a:r>
              <a:rPr lang="ru-RU" b="1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Эдовум</a:t>
            </a: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—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Edovum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puttleri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Grissell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(сем.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Eulophidae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отр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Hymenoptera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). Этот яйцеед выведен Б.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Паттлером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в Колумбии из яиц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Leptinotarsa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undecemlineata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Stal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и получил название яйцееда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Паттлера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Самки паразита, начиная с 3-дневного возраста, заражают обычно 7...8 яиц колорадского жука в день, а в течение жизни — более 130 яиц. Продолжительность жизни самок —30...40 дней, самцов—10. При 25° С, относительной влажности воздуха 60...70 % и 12-часовом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фотопериоде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яйца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эдовума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развиваются за 24...26 ч, личинки 1,2 и 3-го возрастов — соответственно за 27, 24...25 и 67 ч. Имаго яйцееда нуждаются в дополнительном питании. Заражение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эдовумом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свежеотложенных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яиц колорадского жука происходит при широком диапазоне температур — от 15 до 30 °С. Более старые яйца самка прокалывает яйцекладом, но не заражает, а питается выступающей жидкостью. Это повышает ценность вида как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оофага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Общая гибель вредителя от паразита может достигать 80...98%.</a:t>
            </a:r>
            <a:endParaRPr lang="ru-RU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285720" y="285728"/>
            <a:ext cx="8715436" cy="6429420"/>
          </a:xfrm>
        </p:spPr>
        <p:txBody>
          <a:bodyPr>
            <a:normAutofit fontScale="62500" lnSpcReduction="20000"/>
          </a:bodyPr>
          <a:lstStyle/>
          <a:p>
            <a:pPr marL="0" indent="342900">
              <a:lnSpc>
                <a:spcPct val="120000"/>
              </a:lnSpc>
              <a:spcBef>
                <a:spcPts val="0"/>
              </a:spcBef>
              <a:buNone/>
            </a:pP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Местные виды энтомофагов колорадского жука. </a:t>
            </a:r>
            <a:endParaRPr lang="ru-RU" dirty="0" smtClean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342900">
              <a:lnSpc>
                <a:spcPct val="120000"/>
              </a:lnSpc>
              <a:spcBef>
                <a:spcPts val="0"/>
              </a:spcBef>
              <a:buNone/>
            </a:pP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ЖУЖЕЛИЦЫ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(сем.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Carabidae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отр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Coleoptera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). Являясь полифагами, жужелицы питаются, прежде всего, видами, наиболее многочисленными в данном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агроценозе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Поэтому на полях пасленовых культур они в первую очередь уничтожают доминирующий вид насекомых — колорадского жука. Наиболее массовые и активные энтомофаги вредителя —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карабус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прикарпатский,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пецилюс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медный,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птеростих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обыкновенный, жужелицы волосистая и красноногая, головач обыкновенный. </a:t>
            </a:r>
            <a:endParaRPr lang="ru-RU" dirty="0" smtClean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342900">
              <a:lnSpc>
                <a:spcPct val="120000"/>
              </a:lnSpc>
              <a:spcBef>
                <a:spcPts val="0"/>
              </a:spcBef>
              <a:buNone/>
            </a:pP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Карабус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прикарпатский —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Carabus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hampei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Kust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Крупные жуки (длиной 25...35 мм), с очень изменчивой окраской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переднеспинки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и надкрылий — от черной и темно-синей до медно-зеленой и медно-красной. Распространен в Закарпатье.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Мезофил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Зимуют имаго и личинки 3-го возраста, весной окукливаются, а во второй половине лета молодые жуки приступают к яйцекладке.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Карабус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прикарпатский ведет сумеречный и ночной образ жизни. Это хищник с широкими пищевыми связями (его жертвы — гусеницы совок, личинки щелкунов, 32 долгоносики, ложногусеницы пилильщиков и др.). Активно уничтожает колорадского жука на всех стадиях его развития, предпочитая личинок старших возрастов и имаго. Ценность вида повышается благодаря тому, что он присутствует на полях в течение всего вегетационного периода, особенно многочислен во второй половине лета.</a:t>
            </a:r>
            <a:endParaRPr lang="ru-RU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285720" y="214290"/>
            <a:ext cx="8572560" cy="6357982"/>
          </a:xfrm>
        </p:spPr>
        <p:txBody>
          <a:bodyPr>
            <a:normAutofit fontScale="85000" lnSpcReduction="10000"/>
          </a:bodyPr>
          <a:lstStyle/>
          <a:p>
            <a:pPr marL="0" indent="342900">
              <a:lnSpc>
                <a:spcPct val="120000"/>
              </a:lnSpc>
              <a:spcBef>
                <a:spcPts val="0"/>
              </a:spcBef>
              <a:buNone/>
            </a:pPr>
            <a:r>
              <a:rPr lang="ru-RU" b="1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Пецилюс</a:t>
            </a: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медный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—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Poecilus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cupreum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L. Широко распространен в европейской части страны, кроме севера, на Кавказе, в Западной Сибири, Казахстане, Средней Азии. Жуки средней величины (длиной 11...13 мм). Верх медно-красный, бронзовый, зеленый или черный с зеленым блеском, реже синий. У некоторых особей бедра, реже ноги — красные.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Мезофил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Зимуют имаго. Максимальная активность и численность вида отмечаются весной и в первой половине лета, в течение суток наибольшая активность наблюдается в дневные часы. Уничтожает в основном яйцекладки и личинок младших возрастов колорадского жука, в меньшей степени — личинок старших возрастов и жуков. </a:t>
            </a:r>
            <a:endParaRPr lang="ru-RU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214282" y="214290"/>
            <a:ext cx="8643998" cy="6429420"/>
          </a:xfrm>
        </p:spPr>
        <p:txBody>
          <a:bodyPr>
            <a:normAutofit fontScale="85000" lnSpcReduction="20000"/>
          </a:bodyPr>
          <a:lstStyle/>
          <a:p>
            <a:pPr marL="0" indent="342900">
              <a:lnSpc>
                <a:spcPct val="120000"/>
              </a:lnSpc>
              <a:spcBef>
                <a:spcPts val="0"/>
              </a:spcBef>
              <a:buNone/>
            </a:pPr>
            <a:r>
              <a:rPr lang="ru-RU" b="1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Птеростих</a:t>
            </a: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обыкновенный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—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Pterostichus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melanarius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Ill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Вид распространен в европейской части страны и Западной Сибири. Имаго среднего размера (длиной 12...17,5 мм), черные, блестящие с глубокими бороздками на надкрыльях.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Мезофил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Птеростих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приспособился к обитанию на обрабатываемых землях. Зимуют имаго и личинки 3-го возраста. В апреле — июне (в зависимости от зоны) личинки окукливаются, молодые имаго появляются в мае — июне, а в конце лета и осенью откладывают яйца. Развитие от яйца до имаго длится 160...302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сут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Максимальные активность и численность вида на полях картофеля наблюдаются во второй половине лета. Жуки ведут ночной образ жизни. Хищник предпочитает питаться яйцекладками и личинками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вредителя.</a:t>
            </a:r>
            <a:endParaRPr lang="ru-RU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158" y="428604"/>
            <a:ext cx="8501122" cy="6143668"/>
          </a:xfrm>
        </p:spPr>
        <p:txBody>
          <a:bodyPr>
            <a:normAutofit fontScale="70000" lnSpcReduction="20000"/>
          </a:bodyPr>
          <a:lstStyle/>
          <a:p>
            <a:pPr marL="0" indent="342900">
              <a:lnSpc>
                <a:spcPct val="120000"/>
              </a:lnSpc>
              <a:spcBef>
                <a:spcPts val="0"/>
              </a:spcBef>
              <a:buNone/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Головач обыкновенный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—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Broscus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cephalotes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L. Вид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распространен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в европейской части России. Жуки средней или выше средней величины (длиной 17...25 мм), черные, умеренно блестящие, голени и лапки буроватые. Надкрылья матовые, с нежными рядами точек и плоскими промежутками. Ксерофил. Предпочитает песчаные почвы. Зимуют имаго и личинки, весной происходит окукливание. Вид активен ночью. Уничтожает колорадского жука на всех стадиях его развития. </a:t>
            </a:r>
            <a:endParaRPr lang="ru-RU" dirty="0" smtClean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342900">
              <a:lnSpc>
                <a:spcPct val="120000"/>
              </a:lnSpc>
              <a:spcBef>
                <a:spcPts val="0"/>
              </a:spcBef>
              <a:buNone/>
            </a:pP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Кроме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доминирующих и широко распространенных жужелиц, перечисленных ранее, колорадского жука в лесостепной зоне может уничтожать: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красотел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золототочечный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—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Calosoma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auropunctatum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Hbst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., в северных районах: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птеростих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черный —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Pterostichus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niger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Schall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., бомбардир обыкновенный —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Brachinus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crepitans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L.,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харпалус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золотистый —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Harpalus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affinis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Schrnk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и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харпалус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обыкновенный — H.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distinquendus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Duft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бегуны и др. жужелицы</a:t>
            </a:r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ru-RU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285720" y="214290"/>
            <a:ext cx="8643998" cy="6357982"/>
          </a:xfrm>
        </p:spPr>
        <p:txBody>
          <a:bodyPr>
            <a:normAutofit fontScale="85000" lnSpcReduction="20000"/>
          </a:bodyPr>
          <a:lstStyle/>
          <a:p>
            <a:pPr marL="0" indent="342900">
              <a:lnSpc>
                <a:spcPct val="120000"/>
              </a:lnSpc>
              <a:spcBef>
                <a:spcPts val="0"/>
              </a:spcBef>
              <a:buNone/>
            </a:pP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Большую роль в снижении численности вредителя играют местные виды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полужесткокрылых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отр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Hemiptera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).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Представляют интерес и постоянно встречаются на пасленовых культурах клопы-охотники (сем. </a:t>
            </a:r>
            <a:r>
              <a:rPr lang="en-US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Nabidae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): </a:t>
            </a:r>
            <a:endParaRPr lang="ru-RU" dirty="0" smtClean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342900">
              <a:lnSpc>
                <a:spcPct val="120000"/>
              </a:lnSpc>
              <a:spcBef>
                <a:spcPts val="0"/>
              </a:spcBef>
              <a:buNone/>
            </a:pP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набис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схожий — </a:t>
            </a:r>
            <a:r>
              <a:rPr lang="en-US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Nabis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pseudoferus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Rem., </a:t>
            </a:r>
            <a:endParaRPr lang="ru-RU" dirty="0" smtClean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342900">
              <a:lnSpc>
                <a:spcPct val="120000"/>
              </a:lnSpc>
              <a:spcBef>
                <a:spcPts val="0"/>
              </a:spcBef>
              <a:buNone/>
            </a:pP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набис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хищный, или охотник серый, —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N. </a:t>
            </a:r>
            <a:r>
              <a:rPr lang="en-US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ferus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L.;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клопы-антокориды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(сем. </a:t>
            </a:r>
            <a:r>
              <a:rPr lang="en-US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Anthocoridae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) </a:t>
            </a:r>
            <a:endParaRPr lang="ru-RU" dirty="0" smtClean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342900">
              <a:lnSpc>
                <a:spcPct val="120000"/>
              </a:lnSpc>
              <a:spcBef>
                <a:spcPts val="0"/>
              </a:spcBef>
              <a:buNone/>
            </a:pP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ориус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черный — </a:t>
            </a:r>
            <a:r>
              <a:rPr lang="en-US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Orius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niger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Wolff. </a:t>
            </a:r>
            <a:endParaRPr lang="ru-RU" dirty="0" smtClean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342900">
              <a:lnSpc>
                <a:spcPct val="120000"/>
              </a:lnSpc>
              <a:spcBef>
                <a:spcPts val="0"/>
              </a:spcBef>
              <a:buNone/>
            </a:pP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Перспективны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для применения против колорадского жука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многоядные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виды клопов :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арма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хищная (ольховая) — </a:t>
            </a:r>
            <a:r>
              <a:rPr lang="en-US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Arma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custos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F.,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зикрона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синяя — </a:t>
            </a:r>
            <a:r>
              <a:rPr lang="en-US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Zicrona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caerulea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L. (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сем. </a:t>
            </a:r>
            <a:r>
              <a:rPr lang="en-US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Pentatomidae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),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высасывающие яйца и личинки фитофага. </a:t>
            </a:r>
            <a:endParaRPr lang="ru-RU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214282" y="357166"/>
            <a:ext cx="8786874" cy="6215106"/>
          </a:xfrm>
        </p:spPr>
        <p:txBody>
          <a:bodyPr/>
          <a:lstStyle/>
          <a:p>
            <a:pPr marL="0" indent="342900">
              <a:spcBef>
                <a:spcPts val="0"/>
              </a:spcBef>
              <a:buNone/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2. Энтомофаги вредителей </a:t>
            </a: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свеклы.</a:t>
            </a:r>
          </a:p>
          <a:p>
            <a:pPr marL="0" indent="342900">
              <a:spcBef>
                <a:spcPts val="0"/>
              </a:spcBef>
              <a:buNone/>
            </a:pP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Сахарную свеклу повреждают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многоядные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чешуекрылые — озимая совка, луговой мотылек, совка-гамма и др., а также специализированные виды вредителей — свекловичная минирующая муха, обыкновенный и восточный свекловичные долгоносики, свекловичная корневая тля. Последние имеют приспособленных к ним энтомофагов, оказывающих влияние на их численность</a:t>
            </a:r>
            <a:endParaRPr lang="ru-RU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285720" y="357166"/>
            <a:ext cx="8643998" cy="6286544"/>
          </a:xfrm>
        </p:spPr>
        <p:txBody>
          <a:bodyPr>
            <a:normAutofit fontScale="55000" lnSpcReduction="20000"/>
          </a:bodyPr>
          <a:lstStyle/>
          <a:p>
            <a:pPr marL="0" indent="342900">
              <a:lnSpc>
                <a:spcPct val="120000"/>
              </a:lnSpc>
              <a:spcBef>
                <a:spcPts val="0"/>
              </a:spcBef>
              <a:buNone/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2.1. Энтомофаги свекловичных долгоносиков </a:t>
            </a:r>
            <a:endParaRPr lang="ru-RU" b="1" dirty="0" smtClean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342900">
              <a:lnSpc>
                <a:spcPct val="120000"/>
              </a:lnSpc>
              <a:spcBef>
                <a:spcPts val="0"/>
              </a:spcBef>
              <a:buNone/>
            </a:pP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Численность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свекловичных долгоносиков снижают паразиты и хищники. Так, в брюшке у жуков паразитируют личинки мухи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тахины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Graphogaster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maculatus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Bel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.); вредителей уничтожают грачи, жаворонки и другие птицы. Однако наиболее эффективными энтомофагами долгоносиков остаются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яйцееды-теленомины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(сем.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Scelionidae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) и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ценокрепис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(сем.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Pteromalidae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). Из них наиболее изучен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ценокрепис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Ценокрепис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—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Caenocrepis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bothynoderes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Grom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(сем.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Pteromalidae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отр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Hymenoptera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). Паразит яиц долгоносиков. Имаго — мелкие (длиной 1... 1,25 мм) перепончатокрылые насекомые.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Переднеспинка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с боков почти прямоугольная, не достигает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надкрыловых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пластинок, продольные борозды намечены только спереди, воротничок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переднеспинки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с острым краем. Брюшко с ясным стебельком. Усики 13-члениковые, с 2...3 колечками. Зимует взрослая личинка в яйцах свекловичных долгоносиков в поверхностном слое почве на глубине 2...3 см на прошлогодних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свеклянищах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Весной взрослые насекомые вылетают на 10... 15 дней позднее начала откладки яиц долгоносиками. Они переселяются на новые плантации и там заражают яйца фитофага, отложенные в почву. В одном яйце развивается одна личинка паразита. При оптимальной температуре (25...28 °С) развитие одного поколения паразита длится около 2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нед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Зараженность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ценокреписом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яиц восточного долгоносика при благоприятных условиях достигает 75...90 %. Установлено, что деятельность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ценокреписа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более успешно проявляется на свекловичных плантациях при безотвальной вспашке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полей. </a:t>
            </a:r>
            <a:endParaRPr lang="ru-RU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285720" y="285728"/>
            <a:ext cx="8643998" cy="6286544"/>
          </a:xfrm>
        </p:spPr>
        <p:txBody>
          <a:bodyPr>
            <a:normAutofit fontScale="85000" lnSpcReduction="10000"/>
          </a:bodyPr>
          <a:lstStyle/>
          <a:p>
            <a:pPr marL="0" indent="342900">
              <a:lnSpc>
                <a:spcPct val="110000"/>
              </a:lnSpc>
              <a:spcBef>
                <a:spcPts val="0"/>
              </a:spcBef>
              <a:buNone/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2.2. Энтомофаги свекловичной минирующей мухи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Яйцами свекловичной мухи питаются представители различных отрядов насекомых— личинки златоглазок, хищные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трипсы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клопы сем.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Anthocoridae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и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Nabidae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Из паразитов яиц мухи можно отметить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Trichogramma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sp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., выделенную в условиях Ленинградской области, где зараженность яиц этим энтомофагом достигала 60 %. В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пупариях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на куколках мухи развивается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эктопаразитическая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личинка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алеохары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двуполосой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Aleochara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bilineata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Gyll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.), а также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Phygadenon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fumator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Grav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(сем.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Ichneumonidae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). Эти два вида паразитов — общие для капустных и свекловичных мух. В личинках свекловичной мухи паразитирует три вида перепончатокрылых насекомых из сем.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Braconidae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рода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Opius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ru-RU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214282" y="357166"/>
            <a:ext cx="8715436" cy="6143668"/>
          </a:xfrm>
        </p:spPr>
        <p:txBody>
          <a:bodyPr>
            <a:normAutofit fontScale="77500" lnSpcReduction="20000"/>
          </a:bodyPr>
          <a:lstStyle/>
          <a:p>
            <a:pPr marL="0" indent="342900">
              <a:lnSpc>
                <a:spcPct val="120000"/>
              </a:lnSpc>
              <a:spcBef>
                <a:spcPts val="0"/>
              </a:spcBef>
              <a:buNone/>
            </a:pP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Опиус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блестящий — О.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nitidulator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Nees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Наиболее распространен и многочислен. Имаго — мелкие, длиной 3...4,5 мм, насекомые, голова спереди красновато-коричневая,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среднеспинка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черная с характерным красным рисунком. Усики З0...34-члениковые. Зимует взрослая личинка в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пупарии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мухи в почве. Взрослые наездники вылетают в начале июня, что часто совпадает с выходом личинок мух 1-го поколения. Вылетевшие самки питаются нектаром цветущей растительности. Самки откладывают яйца в тело личинок мух, находящихся в минах листьев свеклы, предпочитая заражать личинок 2-го, реже 3-го возраста. Плодовитость 176 яиц. Развитие паразита начинается в развивающейся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личинке  мухи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и заканчивается в личинке хозяина последнего возраста после образования ею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пупария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В ней энтомофаг развивается до имаго. </a:t>
            </a:r>
            <a:endParaRPr lang="ru-RU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285720" y="214290"/>
            <a:ext cx="8643998" cy="6357982"/>
          </a:xfrm>
        </p:spPr>
        <p:txBody>
          <a:bodyPr>
            <a:normAutofit fontScale="92500"/>
          </a:bodyPr>
          <a:lstStyle/>
          <a:p>
            <a:pPr marL="0" indent="342900">
              <a:lnSpc>
                <a:spcPct val="110000"/>
              </a:lnSpc>
              <a:spcBef>
                <a:spcPts val="0"/>
              </a:spcBef>
              <a:buNone/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2.3. Энтомофаги свекловичной корневой тли </a:t>
            </a:r>
            <a:endParaRPr lang="ru-RU" b="1" dirty="0" smtClean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342900">
              <a:lnSpc>
                <a:spcPct val="110000"/>
              </a:lnSpc>
              <a:spcBef>
                <a:spcPts val="0"/>
              </a:spcBef>
              <a:buNone/>
            </a:pP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На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свекловичной корневой тле хищничают мухи рода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Thaumatomyia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(сем.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Chloropidae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отр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Diptera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). На полях свеклы наиболее распространены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тауматомии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голая и рыжая.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Тауматомия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голая —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Thaumatomyia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glabra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Meig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Специализированный хищник корневой свекловичной тли. Тело длиной 3...3,5 мм, обычно желтое, с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красноватокоричневыми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иногда сливающимися полосами на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среднеспинке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с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трапециеобразной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головой, имеющей характерный теменной треугольник.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Среднеспинка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и щиток голые.</a:t>
            </a:r>
            <a:endParaRPr lang="ru-RU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285720" y="428604"/>
            <a:ext cx="8715436" cy="6286544"/>
          </a:xfrm>
        </p:spPr>
        <p:txBody>
          <a:bodyPr>
            <a:normAutofit fontScale="70000" lnSpcReduction="20000"/>
          </a:bodyPr>
          <a:lstStyle/>
          <a:p>
            <a:pPr marL="0" indent="342900">
              <a:lnSpc>
                <a:spcPct val="120000"/>
              </a:lnSpc>
              <a:spcBef>
                <a:spcPts val="0"/>
              </a:spcBef>
              <a:buNone/>
            </a:pPr>
            <a:r>
              <a:rPr lang="ru-RU" b="1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Тауматомия</a:t>
            </a: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рыжая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—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Th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rufa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Mcq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Длина тела 2,5...3,5 мм. Взрослые насекомые отличаются от предыдущего вида тем, что их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среднеспинка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и щиток равномерно покрыты короткими волосками. По биологии эти два вида сходны и часто встречаются вместе. Зимуют взрослые личинки мух в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пупариях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в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почве на глубине 1... 15 см и более. Весной вылетевшие мухи питаются на цветущей растительности нектаром и откладывают яйца на посевы зерновых, люцерну, вику, сорняки. Продолжительность эмбрионального развития хищника составляет 3...5 дней. Личинки 1-го поколения питаются тлями, развивающимися на корнях пшеницы, ячменя, а также сорняков из семейства маревых и сложноцветных. Затем самки перелетают на свекловичные поля и откладывают яйца в колонии вредителя. Поскольку оба вида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тауматомии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—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мезофилы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то основная масса мух, вероятно, мигрирует в период смыкания листьев в междурядьях растений, где в это время создаются наиболее благоприятные условия для их развития. Для откладки яиц самки мух проникают по трещинам почвы в колонии тлей на глубину 2...6 см. Плодовитость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Th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glabra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— 56...79 яиц. </a:t>
            </a:r>
            <a:endParaRPr lang="ru-RU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214282" y="357166"/>
            <a:ext cx="8715436" cy="6215106"/>
          </a:xfrm>
        </p:spPr>
        <p:txBody>
          <a:bodyPr>
            <a:normAutofit fontScale="85000" lnSpcReduction="20000"/>
          </a:bodyPr>
          <a:lstStyle/>
          <a:p>
            <a:pPr marL="0" indent="342900">
              <a:lnSpc>
                <a:spcPct val="110000"/>
              </a:lnSpc>
              <a:spcBef>
                <a:spcPts val="0"/>
              </a:spcBef>
              <a:buNone/>
            </a:pPr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Личинки живут в почве в колониях тлей и способны проникать в нее на глубину 30...40 см. Одна личинка хищника за период развития уничтожает до 100 тлей. После окончания питания личинки поднимаются в верхний слой почвы, где и окукливаются. Развитие одного поколения энтомофага длится 40...50 дней. В регионах с теплым климатом мухи обычно развиваются в трех поколениях (Бондаренко, 1984). </a:t>
            </a:r>
            <a:endParaRPr lang="ru-RU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342900">
              <a:lnSpc>
                <a:spcPct val="110000"/>
              </a:lnSpc>
              <a:spcBef>
                <a:spcPts val="0"/>
              </a:spcBef>
              <a:buNone/>
            </a:pPr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Из </a:t>
            </a:r>
            <a:r>
              <a:rPr lang="ru-RU" dirty="0" err="1" smtClean="0">
                <a:latin typeface="Times New Roman" pitchFamily="18" charset="0"/>
                <a:cs typeface="Times New Roman" pitchFamily="18" charset="0"/>
              </a:rPr>
              <a:t>многоядных</a:t>
            </a:r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 хищников вредителем питаются личинки </a:t>
            </a:r>
            <a:r>
              <a:rPr lang="ru-RU" dirty="0" err="1" smtClean="0">
                <a:latin typeface="Times New Roman" pitchFamily="18" charset="0"/>
                <a:cs typeface="Times New Roman" pitchFamily="18" charset="0"/>
              </a:rPr>
              <a:t>сирфид</a:t>
            </a:r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 — </a:t>
            </a:r>
            <a:r>
              <a:rPr lang="ru-RU" dirty="0" err="1" smtClean="0">
                <a:latin typeface="Times New Roman" pitchFamily="18" charset="0"/>
                <a:cs typeface="Times New Roman" pitchFamily="18" charset="0"/>
              </a:rPr>
              <a:t>Syrphus</a:t>
            </a:r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latin typeface="Times New Roman" pitchFamily="18" charset="0"/>
                <a:cs typeface="Times New Roman" pitchFamily="18" charset="0"/>
              </a:rPr>
              <a:t>vittiger</a:t>
            </a:r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latin typeface="Times New Roman" pitchFamily="18" charset="0"/>
                <a:cs typeface="Times New Roman" pitchFamily="18" charset="0"/>
              </a:rPr>
              <a:t>Ztt</a:t>
            </a:r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., S. </a:t>
            </a:r>
            <a:r>
              <a:rPr lang="ru-RU" dirty="0" err="1" smtClean="0">
                <a:latin typeface="Times New Roman" pitchFamily="18" charset="0"/>
                <a:cs typeface="Times New Roman" pitchFamily="18" charset="0"/>
              </a:rPr>
              <a:t>corollae</a:t>
            </a:r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 F., имаго и личинки </a:t>
            </a:r>
            <a:r>
              <a:rPr lang="ru-RU" dirty="0" err="1" smtClean="0">
                <a:latin typeface="Times New Roman" pitchFamily="18" charset="0"/>
                <a:cs typeface="Times New Roman" pitchFamily="18" charset="0"/>
              </a:rPr>
              <a:t>гемеробиуса</a:t>
            </a:r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 — </a:t>
            </a:r>
            <a:r>
              <a:rPr lang="ru-RU" dirty="0" err="1" smtClean="0">
                <a:latin typeface="Times New Roman" pitchFamily="18" charset="0"/>
                <a:cs typeface="Times New Roman" pitchFamily="18" charset="0"/>
              </a:rPr>
              <a:t>Hemerobius</a:t>
            </a:r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latin typeface="Times New Roman" pitchFamily="18" charset="0"/>
                <a:cs typeface="Times New Roman" pitchFamily="18" charset="0"/>
              </a:rPr>
              <a:t>sp</a:t>
            </a:r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. В верхних слоях почвы тлю истребляют </a:t>
            </a:r>
            <a:r>
              <a:rPr lang="ru-RU" dirty="0" err="1" smtClean="0">
                <a:latin typeface="Times New Roman" pitchFamily="18" charset="0"/>
                <a:cs typeface="Times New Roman" pitchFamily="18" charset="0"/>
              </a:rPr>
              <a:t>кок-цинеллиды</a:t>
            </a:r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 — коровка 7-точечная, </a:t>
            </a:r>
            <a:r>
              <a:rPr lang="ru-RU" dirty="0" err="1" smtClean="0">
                <a:latin typeface="Times New Roman" pitchFamily="18" charset="0"/>
                <a:cs typeface="Times New Roman" pitchFamily="18" charset="0"/>
              </a:rPr>
              <a:t>пропилея</a:t>
            </a:r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 14-точечная и </a:t>
            </a:r>
            <a:r>
              <a:rPr lang="ru-RU" dirty="0" err="1" smtClean="0">
                <a:latin typeface="Times New Roman" pitchFamily="18" charset="0"/>
                <a:cs typeface="Times New Roman" pitchFamily="18" charset="0"/>
              </a:rPr>
              <a:t>тея</a:t>
            </a:r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 22- точечная (</a:t>
            </a:r>
            <a:r>
              <a:rPr lang="ru-RU" dirty="0" err="1" smtClean="0">
                <a:latin typeface="Times New Roman" pitchFamily="18" charset="0"/>
                <a:cs typeface="Times New Roman" pitchFamily="18" charset="0"/>
              </a:rPr>
              <a:t>Thea</a:t>
            </a:r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latin typeface="Times New Roman" pitchFamily="18" charset="0"/>
                <a:cs typeface="Times New Roman" pitchFamily="18" charset="0"/>
              </a:rPr>
              <a:t>vigintiduopunctata</a:t>
            </a:r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 L.). Божьи коровки особенно активны в период уборки корнеплодов.</a:t>
            </a:r>
            <a:endParaRPr lang="ru-RU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158" y="285728"/>
            <a:ext cx="8501122" cy="6215106"/>
          </a:xfrm>
        </p:spPr>
        <p:txBody>
          <a:bodyPr>
            <a:normAutofit fontScale="92500" lnSpcReduction="20000"/>
          </a:bodyPr>
          <a:lstStyle/>
          <a:p>
            <a:pPr marL="0" indent="342900">
              <a:lnSpc>
                <a:spcPct val="110000"/>
              </a:lnSpc>
              <a:spcBef>
                <a:spcPts val="0"/>
              </a:spcBef>
              <a:buNone/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3. Энтомофаги вредителей овощных культур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Основной овощной культурой открытого грунта во всех регионах России является капуста. Она повреждается насекомыми разных отрядов, в снижении численности которых значительную роль играют энтомофаги. Из специализированных вредителей наиболее часто и на протяжении практически всей вегетации капусту повреждают чешуекрылые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листогрызущие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вредители: капустная моль, капустная и репная белянки и капустная совка. Среди эффективных энтомофагов этой группы вредителей основное значение имеют паразиты из отрядов перепончатокрылых и двукрылых.</a:t>
            </a:r>
            <a:endParaRPr lang="ru-RU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142844" y="214290"/>
            <a:ext cx="8858312" cy="6500858"/>
          </a:xfrm>
        </p:spPr>
        <p:txBody>
          <a:bodyPr>
            <a:normAutofit fontScale="70000" lnSpcReduction="20000"/>
          </a:bodyPr>
          <a:lstStyle/>
          <a:p>
            <a:pPr marL="0" indent="342900">
              <a:lnSpc>
                <a:spcPct val="120000"/>
              </a:lnSpc>
              <a:spcBef>
                <a:spcPts val="0"/>
              </a:spcBef>
              <a:buNone/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3.1. Энтомофаги капустной </a:t>
            </a: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совки</a:t>
            </a:r>
          </a:p>
          <a:p>
            <a:pPr marL="0" indent="342900">
              <a:lnSpc>
                <a:spcPct val="120000"/>
              </a:lnSpc>
              <a:spcBef>
                <a:spcPts val="0"/>
              </a:spcBef>
              <a:buNone/>
            </a:pP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На капустной совке зарегистрировано около 30 видов паразитов. Яйца капустной совки заражает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трихограмма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Trichogramma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pintoi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Vog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et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Pint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и Т.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evanescens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Westw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Преимущественные паразиты капустной совки. Развитие данных паразитов происходит в яйцах хозяина, приобретающих более темную окраску при их заселении. Поисковые и летные способности обоих видов низкие, они ведут приземный образ жизни и перемещаются по почве и растениям, делая короткие перелеты.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Трихограмма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обеспечивает эффективную защиту капусты от капустной совки в европейской части страны при использовании массированных выпусков. Первый выпуск паразита проводят в период начала откладки совкой яиц из расчета 30 тыс. самок на 1 га, повторный выпуск — в начале массовой откладки, при этом норма выпуска зависит от плотности кладок яиц вредителя. Так, при плотности фитофага на посадках капусты до 10 яиц на 1 м2 необходимо соблюдать соотношение паразит : хозяин — 1:1, при 10...50 — 1 : 5 , свыше 50 — 1 :10. Эффективность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трихограммы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в борьбе с капустной совкой достигает 74 % (Стрелкова, 1999). В Сибири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трихограмма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в естественных условиях редко заселяет яйца</a:t>
            </a:r>
            <a:endParaRPr lang="ru-RU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142844" y="214290"/>
            <a:ext cx="8715436" cy="6429420"/>
          </a:xfrm>
        </p:spPr>
        <p:txBody>
          <a:bodyPr>
            <a:normAutofit fontScale="70000" lnSpcReduction="20000"/>
          </a:bodyPr>
          <a:lstStyle/>
          <a:p>
            <a:pPr marL="0" indent="342900">
              <a:lnSpc>
                <a:spcPct val="120000"/>
              </a:lnSpc>
              <a:spcBef>
                <a:spcPts val="0"/>
              </a:spcBef>
              <a:buNone/>
            </a:pP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Из паразитов гусениц капустной совки можно выделить несколько видов — муха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эрнестия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наездники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экзетастес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и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габробракон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ru-RU" b="1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Эрнестия</a:t>
            </a: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—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Ernestia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consobrina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Mg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(сем.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Tachinidae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отр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Diptera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). Эффективный энтомофаг, развивается синхронно с капустной совкой. Длина мухи 8,5-13 мм, тело и ноги черные. Брюшко с широкими перевязями светлого цвета на 3-5-м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тергитах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Зимует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пупарий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в почве на глубине от 3...4 (на плотных почвах) до 7... 11 см (на вспаханных землях). Самки вылетают неполовозрелыми в конце июня — начале июля. Период дополнительного питания длится 20...25 дней, предпочтительно на зонтичных растениях. Более успешно развиваются личинки при внедрении в гусениц 3-го возраста. При проникновении в гусениц старших возрастов проделанное личинке отверстие быстро зарастает, лишившись кислорода,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эрнестия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погибает. Заселенных гусениц можно узнать по наличию темных пятен – мест внедрения личинок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тахины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Личинка 3-го возраста образует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пупарий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вне хозяина в почве. При наличии около капусты нектароносов зараженность гусениц капустной совки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эрнестией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может достигать 80%, на отдаленных от нектароносов полях — не более 30%</a:t>
            </a:r>
            <a:endParaRPr lang="ru-RU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214282" y="214290"/>
            <a:ext cx="8643998" cy="6429420"/>
          </a:xfrm>
        </p:spPr>
        <p:txBody>
          <a:bodyPr>
            <a:normAutofit fontScale="62500" lnSpcReduction="20000"/>
          </a:bodyPr>
          <a:lstStyle/>
          <a:p>
            <a:pPr marL="0" indent="342900">
              <a:lnSpc>
                <a:spcPct val="120000"/>
              </a:lnSpc>
              <a:spcBef>
                <a:spcPts val="0"/>
              </a:spcBef>
              <a:buNone/>
            </a:pPr>
            <a:r>
              <a:rPr lang="ru-RU" b="1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Экзетастес</a:t>
            </a: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—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Exetastes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(Сем.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Ichneumonidae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отр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Hymenoptera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). Род включает четыре вида, являющихся энтомофагами капустной совки. Распространены широко. В зоне, где капустная совка развивается в одном поколении? паразит также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моноцикличен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Зимуют взрослые личинки в кронах в почве на глубине 2-3 см. Взрослые наездники вылетают в конце июня — начале июля неполовозрелыми. Они питаются на цветущих зонтичных растениях и семенниках лука. Период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откладки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яиц длится 30...40 дней, обычно с начала июля до середины августа. Самки откладывают яйца преимущественно по одному в гусениц 3-го возраста. Плодовитость около 200 яиц. Личинка 1-го возраста хвостатая. Хвост служит для вскрытия оболочки яйца и поглощения питательных веществ из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гемолимфы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хозяина Личинка старшего возраста червеобразная. Зараженные гусеницы совки становятся вялыми, малоподвижными, тело укороченное, вздутое с беловатой окраской. Для окукливания такие гусеницы опускаются с растений на почву, где после выхода личинок паразита гибнут. Куколка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экзетастеса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свободная, окукливается в настоящем черном или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темно-буром коконе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в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почве около остатков гусеницы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Длина кокона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15-17 мм. Зараженность гусениц паразитом может достигать 20 %, иногда и более.</a:t>
            </a:r>
            <a:endParaRPr lang="ru-RU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428596" y="214290"/>
            <a:ext cx="8429684" cy="6357982"/>
          </a:xfrm>
        </p:spPr>
        <p:txBody>
          <a:bodyPr>
            <a:normAutofit fontScale="77500" lnSpcReduction="20000"/>
          </a:bodyPr>
          <a:lstStyle/>
          <a:p>
            <a:pPr marL="0" indent="342900">
              <a:lnSpc>
                <a:spcPct val="120000"/>
              </a:lnSpc>
              <a:spcBef>
                <a:spcPts val="0"/>
              </a:spcBef>
              <a:buNone/>
            </a:pPr>
            <a:r>
              <a:rPr lang="ru-RU" dirty="0" err="1" smtClean="0"/>
              <a:t>Габробракон</a:t>
            </a:r>
            <a:r>
              <a:rPr lang="ru-RU" dirty="0" smtClean="0"/>
              <a:t> притупленный _- </a:t>
            </a:r>
            <a:r>
              <a:rPr lang="ru-RU" dirty="0" err="1" smtClean="0"/>
              <a:t>Habrabracon</a:t>
            </a:r>
            <a:r>
              <a:rPr lang="ru-RU" dirty="0" smtClean="0"/>
              <a:t> </a:t>
            </a:r>
            <a:r>
              <a:rPr lang="ru-RU" dirty="0" err="1" smtClean="0"/>
              <a:t>hebetor</a:t>
            </a:r>
            <a:r>
              <a:rPr lang="ru-RU" dirty="0" smtClean="0"/>
              <a:t> </a:t>
            </a:r>
            <a:r>
              <a:rPr lang="ru-RU" dirty="0" err="1" smtClean="0"/>
              <a:t>Say</a:t>
            </a:r>
            <a:r>
              <a:rPr lang="ru-RU" dirty="0" smtClean="0"/>
              <a:t> (сем. </a:t>
            </a:r>
            <a:r>
              <a:rPr lang="ru-RU" dirty="0" err="1" smtClean="0"/>
              <a:t>Braconidae</a:t>
            </a:r>
            <a:r>
              <a:rPr lang="ru-RU" dirty="0" smtClean="0"/>
              <a:t>, </a:t>
            </a:r>
            <a:r>
              <a:rPr lang="ru-RU" dirty="0" err="1" smtClean="0"/>
              <a:t>отр</a:t>
            </a:r>
            <a:r>
              <a:rPr lang="ru-RU" dirty="0" smtClean="0"/>
              <a:t>. </a:t>
            </a:r>
            <a:r>
              <a:rPr lang="ru-RU" dirty="0" err="1" smtClean="0"/>
              <a:t>Hymenoptera</a:t>
            </a:r>
            <a:r>
              <a:rPr lang="ru-RU" dirty="0" smtClean="0"/>
              <a:t>). Групповой эктопаразит гусениц более 60 видов вредных чешуекрылых. Среди них наиболее экономически значимые вредители — хлопковая и капустная совки. Наездник небольшой величины (длиной 1,5-Змм). Окраска варьирует от </a:t>
            </a:r>
            <a:r>
              <a:rPr lang="ru-RU" dirty="0" err="1" smtClean="0"/>
              <a:t>коричневожелтой</a:t>
            </a:r>
            <a:r>
              <a:rPr lang="ru-RU" dirty="0" smtClean="0"/>
              <a:t> до черной. Зимуют оплодотворенные самки в растительных остатках, под комочками почвы. Яйцо удлиненно-овальное, заостренное с одного и притуплённое с другого конца, </a:t>
            </a:r>
            <a:r>
              <a:rPr lang="ru-RU" dirty="0" err="1" smtClean="0"/>
              <a:t>беловаго-желтоватой</a:t>
            </a:r>
            <a:r>
              <a:rPr lang="ru-RU" dirty="0" smtClean="0"/>
              <a:t> окраски. Самки откладывают яйца преимущественно на гусениц старших возрастов, по 2...44 яйца на одну гусеницу. Личинки с хорошо выраженной сегментацией и головой с крупными серповидными челюстями; окраска варьирует в зависимости от хозяина. Окукливается в белых шелковистых коконах около остатков погибших гусениц.</a:t>
            </a:r>
            <a:endParaRPr lang="ru-RU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3063</Words>
  <PresentationFormat>Экран (4:3)</PresentationFormat>
  <Paragraphs>41</Paragraphs>
  <Slides>23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23</vt:i4>
      </vt:variant>
    </vt:vector>
  </HeadingPairs>
  <TitlesOfParts>
    <vt:vector size="24" baseType="lpstr">
      <vt:lpstr>Тема Office</vt:lpstr>
      <vt:lpstr>ЭНТОМОФАГИ ВРЕДИТЕЛЕЙ КАРТОФЕЛЯ И СВЕКЛЫ И ОВОЩНЫХ КУЛЬТУР</vt:lpstr>
      <vt:lpstr>Вопросы:</vt:lpstr>
      <vt:lpstr>1. Энтомофаги вредителей картофеля </vt:lpstr>
      <vt:lpstr>Слайд 4</vt:lpstr>
      <vt:lpstr>Слайд 5</vt:lpstr>
      <vt:lpstr>Слайд 6</vt:lpstr>
      <vt:lpstr>Слайд 7</vt:lpstr>
      <vt:lpstr>Слайд 8</vt:lpstr>
      <vt:lpstr>Слайд 9</vt:lpstr>
      <vt:lpstr>Слайд 10</vt:lpstr>
      <vt:lpstr>Слайд 11</vt:lpstr>
      <vt:lpstr>Слайд 12</vt:lpstr>
      <vt:lpstr>Слайд 13</vt:lpstr>
      <vt:lpstr>Слайд 14</vt:lpstr>
      <vt:lpstr>Слайд 15</vt:lpstr>
      <vt:lpstr>Слайд 16</vt:lpstr>
      <vt:lpstr>Слайд 17</vt:lpstr>
      <vt:lpstr>Слайд 18</vt:lpstr>
      <vt:lpstr>Слайд 19</vt:lpstr>
      <vt:lpstr>Слайд 20</vt:lpstr>
      <vt:lpstr>Слайд 21</vt:lpstr>
      <vt:lpstr>Слайд 22</vt:lpstr>
      <vt:lpstr>Слайд 23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ЭНТОМОФАГИ ВРЕДИТЕЛЕЙ КАРТОФЕЛЯ И СВЕКЛЫ И ОВОЩНЫХ КУЛЬТУР</dc:title>
  <dc:creator>Оля</dc:creator>
  <cp:lastModifiedBy>Оля</cp:lastModifiedBy>
  <cp:revision>21</cp:revision>
  <dcterms:created xsi:type="dcterms:W3CDTF">2023-01-12T09:02:41Z</dcterms:created>
  <dcterms:modified xsi:type="dcterms:W3CDTF">2023-01-12T12:33:46Z</dcterms:modified>
</cp:coreProperties>
</file>